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3" r:id="rId1"/>
  </p:sldMasterIdLst>
  <p:notesMasterIdLst>
    <p:notesMasterId r:id="rId27"/>
  </p:notesMasterIdLst>
  <p:sldIdLst>
    <p:sldId id="256" r:id="rId2"/>
    <p:sldId id="257" r:id="rId3"/>
    <p:sldId id="259" r:id="rId4"/>
    <p:sldId id="267" r:id="rId5"/>
    <p:sldId id="356" r:id="rId6"/>
    <p:sldId id="314" r:id="rId7"/>
    <p:sldId id="357" r:id="rId8"/>
    <p:sldId id="358" r:id="rId9"/>
    <p:sldId id="359" r:id="rId10"/>
    <p:sldId id="360" r:id="rId11"/>
    <p:sldId id="361" r:id="rId12"/>
    <p:sldId id="362" r:id="rId13"/>
    <p:sldId id="364" r:id="rId14"/>
    <p:sldId id="365" r:id="rId15"/>
    <p:sldId id="367" r:id="rId16"/>
    <p:sldId id="368" r:id="rId17"/>
    <p:sldId id="369" r:id="rId18"/>
    <p:sldId id="370" r:id="rId19"/>
    <p:sldId id="371" r:id="rId20"/>
    <p:sldId id="372" r:id="rId21"/>
    <p:sldId id="366" r:id="rId22"/>
    <p:sldId id="373" r:id="rId23"/>
    <p:sldId id="374" r:id="rId24"/>
    <p:sldId id="298" r:id="rId25"/>
    <p:sldId id="29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1FE7FC8-DE6C-41CB-84C7-18108368CDCA}">
          <p14:sldIdLst>
            <p14:sldId id="256"/>
            <p14:sldId id="257"/>
            <p14:sldId id="259"/>
            <p14:sldId id="267"/>
            <p14:sldId id="356"/>
            <p14:sldId id="314"/>
            <p14:sldId id="357"/>
            <p14:sldId id="358"/>
            <p14:sldId id="359"/>
            <p14:sldId id="360"/>
            <p14:sldId id="361"/>
            <p14:sldId id="362"/>
            <p14:sldId id="364"/>
            <p14:sldId id="365"/>
            <p14:sldId id="367"/>
            <p14:sldId id="368"/>
            <p14:sldId id="369"/>
            <p14:sldId id="370"/>
            <p14:sldId id="371"/>
            <p14:sldId id="372"/>
            <p14:sldId id="366"/>
            <p14:sldId id="373"/>
            <p14:sldId id="374"/>
            <p14:sldId id="298"/>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29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96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C2DDA-D30E-4A5F-AC39-8EEEB7C86C27}" type="datetimeFigureOut">
              <a:rPr lang="en-GB" smtClean="0"/>
              <a:t>02/05/2024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5A53E-3D28-44E3-B6F7-B1B46C320DDA}" type="slidenum">
              <a:rPr lang="en-GB" smtClean="0"/>
              <a:t>‹#›</a:t>
            </a:fld>
            <a:endParaRPr lang="en-GB" dirty="0"/>
          </a:p>
        </p:txBody>
      </p:sp>
    </p:spTree>
    <p:extLst>
      <p:ext uri="{BB962C8B-B14F-4D97-AF65-F5344CB8AC3E}">
        <p14:creationId xmlns:p14="http://schemas.microsoft.com/office/powerpoint/2010/main" val="10703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F4BC5-5B74-0119-04E6-9C0C93214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B9A8A7-C18D-4394-6B84-6924290E6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3AFFC6-589C-43CC-70B9-1CCF02FF1169}"/>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5" name="Footer Placeholder 4">
            <a:extLst>
              <a:ext uri="{FF2B5EF4-FFF2-40B4-BE49-F238E27FC236}">
                <a16:creationId xmlns:a16="http://schemas.microsoft.com/office/drawing/2014/main" id="{DBE618A3-CEA7-F56B-CD93-E7DFDCDA5B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2BB55B-1019-FED3-F669-0B3298A4469F}"/>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349156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B0BC-137C-733B-5F46-0157707121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317BF9-9ADA-6FE3-0C2F-2C9C974B5C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8DAE71-658B-2AC6-5CF7-F48B02ED99F2}"/>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5" name="Footer Placeholder 4">
            <a:extLst>
              <a:ext uri="{FF2B5EF4-FFF2-40B4-BE49-F238E27FC236}">
                <a16:creationId xmlns:a16="http://schemas.microsoft.com/office/drawing/2014/main" id="{532C054F-9EC1-F2E6-10E2-1F82FFE1BE5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70F0D0D-C2B2-5432-3FC1-7AFE1DAB8527}"/>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365928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B6362D-5C73-E677-3D53-1102B84F4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949B20-8D49-62FC-F648-4091D8446B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01B2D5-7AE9-60EF-D586-9AB5DB5C345C}"/>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5" name="Footer Placeholder 4">
            <a:extLst>
              <a:ext uri="{FF2B5EF4-FFF2-40B4-BE49-F238E27FC236}">
                <a16:creationId xmlns:a16="http://schemas.microsoft.com/office/drawing/2014/main" id="{15A96D53-D3BF-9911-262A-63C62D7281D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CE69718-78D5-999D-26A3-03F0D4CA90CE}"/>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138456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A1FD-8F65-BC40-2AD5-92F918E1F3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E6DE94-F6DE-78B2-7636-CAD78E256C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99304-7162-742B-BED7-2FB3075F51B5}"/>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5" name="Footer Placeholder 4">
            <a:extLst>
              <a:ext uri="{FF2B5EF4-FFF2-40B4-BE49-F238E27FC236}">
                <a16:creationId xmlns:a16="http://schemas.microsoft.com/office/drawing/2014/main" id="{63CF7CF1-40A4-F8BA-0216-AB7C82FA34F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12CAB8B-82DD-BDD0-2C60-2ECF88A3EEFE}"/>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01351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E41-2448-C44E-9DEA-8121878A89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219786-4C2E-8618-5D96-11D9A1E657A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5898D6-739B-4D6F-68B1-34FB4A9D0549}"/>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5" name="Footer Placeholder 4">
            <a:extLst>
              <a:ext uri="{FF2B5EF4-FFF2-40B4-BE49-F238E27FC236}">
                <a16:creationId xmlns:a16="http://schemas.microsoft.com/office/drawing/2014/main" id="{BC4B46DB-DC9B-F953-DCEE-F8CF2AE92D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9434ADF-F985-A66A-7008-187309994E21}"/>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317595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E8DF-B89D-D6AD-28B4-742DF24FB3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7A1143-F8D5-5B38-2CEB-758EEC42A0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9550FF-7C6B-3C4B-6A27-1F5B079566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E506D4-0D6C-3753-D124-46FEA3E14012}"/>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6" name="Footer Placeholder 5">
            <a:extLst>
              <a:ext uri="{FF2B5EF4-FFF2-40B4-BE49-F238E27FC236}">
                <a16:creationId xmlns:a16="http://schemas.microsoft.com/office/drawing/2014/main" id="{F0CE3BC6-F81B-499F-4F7E-7CC4EF2B5A6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3723AE1-B9E3-817E-9411-863188F3E2D1}"/>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553199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C59D-3B3B-076D-4FAF-A7758F62CD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8E71FE-3E03-BC20-3F9F-10D4CCC5E3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301473-C851-0450-D1C0-484B43CC8F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79E8ED-410F-B58D-5967-9E7752DE9A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E5FE5-6867-B935-5504-03FA8CA110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BFF7B7-D58E-7345-B01A-B55A63046C0A}"/>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8" name="Footer Placeholder 7">
            <a:extLst>
              <a:ext uri="{FF2B5EF4-FFF2-40B4-BE49-F238E27FC236}">
                <a16:creationId xmlns:a16="http://schemas.microsoft.com/office/drawing/2014/main" id="{C28BDAF2-119B-456A-3846-E097C3F59263}"/>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24D7433-7832-F221-3A7C-8FF68DE71657}"/>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6779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94CA-7301-14B4-EC2F-A8C70C9659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F18663-7947-97D1-4808-255E9EC38714}"/>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4" name="Footer Placeholder 3">
            <a:extLst>
              <a:ext uri="{FF2B5EF4-FFF2-40B4-BE49-F238E27FC236}">
                <a16:creationId xmlns:a16="http://schemas.microsoft.com/office/drawing/2014/main" id="{A5CCA5FF-EC90-A9E0-94F2-020BF98B86D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AC60382-DC45-D9AC-1044-FC03103BBA3D}"/>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65875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A1758-D559-C8C6-C758-CB60F5F5EAB2}"/>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3" name="Footer Placeholder 2">
            <a:extLst>
              <a:ext uri="{FF2B5EF4-FFF2-40B4-BE49-F238E27FC236}">
                <a16:creationId xmlns:a16="http://schemas.microsoft.com/office/drawing/2014/main" id="{DD0C7C4C-63BB-7AE7-BA02-05BB38B0769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8D0007A-A0A1-A1A8-3A01-7791746F5DDB}"/>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43745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CFF8-AA7D-FC17-460C-46667C94D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1B0981-2DCC-7A48-0DE7-ACAA195DF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C11E2B-BFE3-153B-D126-FB76AFEA2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7C07C4-8950-9C31-C2C4-E549B6CEFAF0}"/>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6" name="Footer Placeholder 5">
            <a:extLst>
              <a:ext uri="{FF2B5EF4-FFF2-40B4-BE49-F238E27FC236}">
                <a16:creationId xmlns:a16="http://schemas.microsoft.com/office/drawing/2014/main" id="{C4837FB9-1FDE-CF50-7AB1-5F4E913B63D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F3306E-0433-EB10-5F35-079D5FDF33CC}"/>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65636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2FAE-1523-DD45-1C6A-941DB83C3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0040E9-52DD-BAFD-999C-DA76D58DF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5EA5A87-2C7C-392D-75B6-796EEC69B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62843-68E2-60A3-1078-55562C54B57F}"/>
              </a:ext>
            </a:extLst>
          </p:cNvPr>
          <p:cNvSpPr>
            <a:spLocks noGrp="1"/>
          </p:cNvSpPr>
          <p:nvPr>
            <p:ph type="dt" sz="half" idx="10"/>
          </p:nvPr>
        </p:nvSpPr>
        <p:spPr/>
        <p:txBody>
          <a:bodyPr/>
          <a:lstStyle/>
          <a:p>
            <a:fld id="{E2F95124-2DD9-495C-A1E5-1B4EE56386B5}" type="datetimeFigureOut">
              <a:rPr lang="en-GB" smtClean="0"/>
              <a:t>02/05/2024</a:t>
            </a:fld>
            <a:endParaRPr lang="en-GB" dirty="0"/>
          </a:p>
        </p:txBody>
      </p:sp>
      <p:sp>
        <p:nvSpPr>
          <p:cNvPr id="6" name="Footer Placeholder 5">
            <a:extLst>
              <a:ext uri="{FF2B5EF4-FFF2-40B4-BE49-F238E27FC236}">
                <a16:creationId xmlns:a16="http://schemas.microsoft.com/office/drawing/2014/main" id="{F222ACDB-3484-3F54-9531-6FF646E55E1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E2CA0C6-AAB5-922E-02EB-B620EF5B9E00}"/>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128769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stockpict.github.io/posts/holy-spirit-dove-pictur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6EADB5-35BE-897F-9F93-031BC9686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8FBEED-FF8D-B9D3-1606-07EAC8DE82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D894C-0896-EA96-6657-62C70F5F2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F95124-2DD9-495C-A1E5-1B4EE56386B5}" type="datetimeFigureOut">
              <a:rPr lang="en-GB" smtClean="0"/>
              <a:t>02/05/2024</a:t>
            </a:fld>
            <a:endParaRPr lang="en-GB" dirty="0"/>
          </a:p>
        </p:txBody>
      </p:sp>
      <p:sp>
        <p:nvSpPr>
          <p:cNvPr id="5" name="Footer Placeholder 4">
            <a:extLst>
              <a:ext uri="{FF2B5EF4-FFF2-40B4-BE49-F238E27FC236}">
                <a16:creationId xmlns:a16="http://schemas.microsoft.com/office/drawing/2014/main" id="{2F80E788-8824-6D90-33E4-2213A34E7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2566A36E-296C-B7F2-3E03-D7ABCFD29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45C357-2861-4FA4-A33D-4237EFFD6F70}" type="slidenum">
              <a:rPr lang="en-GB" smtClean="0"/>
              <a:t>‹#›</a:t>
            </a:fld>
            <a:endParaRPr lang="en-GB" dirty="0"/>
          </a:p>
        </p:txBody>
      </p:sp>
    </p:spTree>
    <p:extLst>
      <p:ext uri="{BB962C8B-B14F-4D97-AF65-F5344CB8AC3E}">
        <p14:creationId xmlns:p14="http://schemas.microsoft.com/office/powerpoint/2010/main" val="2974453375"/>
      </p:ext>
    </p:extLst>
  </p:cSld>
  <p:clrMap bg1="lt1" tx1="dk1" bg2="lt2" tx2="dk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43E9-ED43-74B3-8059-1EEB51C2548E}"/>
              </a:ext>
            </a:extLst>
          </p:cNvPr>
          <p:cNvSpPr>
            <a:spLocks noGrp="1"/>
          </p:cNvSpPr>
          <p:nvPr>
            <p:ph type="ctrTitle"/>
          </p:nvPr>
        </p:nvSpPr>
        <p:spPr/>
        <p:txBody>
          <a:bodyPr>
            <a:noAutofit/>
          </a:bodyPr>
          <a:lstStyle/>
          <a:p>
            <a:r>
              <a:rPr lang="en-GB" sz="8000" dirty="0">
                <a:solidFill>
                  <a:schemeClr val="bg1"/>
                </a:solidFill>
              </a:rPr>
              <a:t>Welwyn Garden City Parishes Easter Course</a:t>
            </a:r>
          </a:p>
        </p:txBody>
      </p:sp>
      <p:sp>
        <p:nvSpPr>
          <p:cNvPr id="3" name="Subtitle 2">
            <a:extLst>
              <a:ext uri="{FF2B5EF4-FFF2-40B4-BE49-F238E27FC236}">
                <a16:creationId xmlns:a16="http://schemas.microsoft.com/office/drawing/2014/main" id="{6EC0FB7E-FBC3-1BD4-E9EF-0AD6BF247EE8}"/>
              </a:ext>
            </a:extLst>
          </p:cNvPr>
          <p:cNvSpPr>
            <a:spLocks noGrp="1"/>
          </p:cNvSpPr>
          <p:nvPr>
            <p:ph type="subTitle" idx="1"/>
          </p:nvPr>
        </p:nvSpPr>
        <p:spPr>
          <a:xfrm>
            <a:off x="1524000" y="3602037"/>
            <a:ext cx="9144000" cy="2133599"/>
          </a:xfrm>
        </p:spPr>
        <p:txBody>
          <a:bodyPr>
            <a:normAutofit fontScale="55000" lnSpcReduction="20000"/>
          </a:bodyPr>
          <a:lstStyle/>
          <a:p>
            <a:endParaRPr lang="en-GB" sz="5400" b="1" dirty="0"/>
          </a:p>
          <a:p>
            <a:r>
              <a:rPr lang="en-GB" sz="12600" b="1" dirty="0">
                <a:solidFill>
                  <a:schemeClr val="bg1"/>
                </a:solidFill>
              </a:rPr>
              <a:t>The Seven Gift of the Holy Spirit</a:t>
            </a:r>
          </a:p>
        </p:txBody>
      </p:sp>
    </p:spTree>
    <p:extLst>
      <p:ext uri="{BB962C8B-B14F-4D97-AF65-F5344CB8AC3E}">
        <p14:creationId xmlns:p14="http://schemas.microsoft.com/office/powerpoint/2010/main" val="215123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0"/>
            <a:ext cx="10515600" cy="1110343"/>
          </a:xfrm>
        </p:spPr>
        <p:txBody>
          <a:bodyPr>
            <a:normAutofit/>
          </a:bodyPr>
          <a:lstStyle/>
          <a:p>
            <a:pPr algn="ctr"/>
            <a:r>
              <a:rPr lang="en-GB" sz="6000" b="1" dirty="0">
                <a:solidFill>
                  <a:schemeClr val="bg1"/>
                </a:solidFill>
              </a:rPr>
              <a:t>What is the 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92629"/>
            <a:ext cx="12104915" cy="5965371"/>
          </a:xfrm>
        </p:spPr>
        <p:txBody>
          <a:bodyPr>
            <a:noAutofit/>
          </a:bodyPr>
          <a:lstStyle/>
          <a:p>
            <a:pPr marL="0" indent="0">
              <a:buNone/>
            </a:pPr>
            <a:endParaRPr lang="en-GB" sz="3100" b="1" i="1" dirty="0">
              <a:solidFill>
                <a:schemeClr val="bg1"/>
              </a:solidFill>
            </a:endParaRPr>
          </a:p>
          <a:p>
            <a:pPr marL="0" indent="0">
              <a:spcBef>
                <a:spcPts val="0"/>
              </a:spcBef>
              <a:buNone/>
            </a:pPr>
            <a:r>
              <a:rPr lang="en-GB" sz="3100" b="1" dirty="0">
                <a:solidFill>
                  <a:schemeClr val="bg1"/>
                </a:solidFill>
              </a:rPr>
              <a:t>16 He reached from on high, he took me,</a:t>
            </a:r>
          </a:p>
          <a:p>
            <a:pPr marL="0" indent="0">
              <a:spcBef>
                <a:spcPts val="0"/>
              </a:spcBef>
              <a:buNone/>
            </a:pPr>
            <a:r>
              <a:rPr lang="en-GB" sz="3100" b="1" dirty="0">
                <a:solidFill>
                  <a:schemeClr val="bg1"/>
                </a:solidFill>
              </a:rPr>
              <a:t>    he drew me out of many waters.</a:t>
            </a:r>
          </a:p>
          <a:p>
            <a:pPr marL="0" indent="0">
              <a:spcBef>
                <a:spcPts val="0"/>
              </a:spcBef>
              <a:buNone/>
            </a:pPr>
            <a:r>
              <a:rPr lang="en-GB" sz="3100" b="1" dirty="0">
                <a:solidFill>
                  <a:schemeClr val="bg1"/>
                </a:solidFill>
              </a:rPr>
              <a:t>17 He delivered me from my strong enemy,</a:t>
            </a:r>
          </a:p>
          <a:p>
            <a:pPr marL="0" indent="0">
              <a:spcBef>
                <a:spcPts val="0"/>
              </a:spcBef>
              <a:buNone/>
            </a:pPr>
            <a:r>
              <a:rPr lang="en-GB" sz="3100" b="1" dirty="0">
                <a:solidFill>
                  <a:schemeClr val="bg1"/>
                </a:solidFill>
              </a:rPr>
              <a:t>    and from those who hated me;</a:t>
            </a:r>
          </a:p>
          <a:p>
            <a:pPr marL="0" indent="0">
              <a:spcBef>
                <a:spcPts val="0"/>
              </a:spcBef>
              <a:buNone/>
            </a:pPr>
            <a:r>
              <a:rPr lang="en-GB" sz="3100" b="1" dirty="0">
                <a:solidFill>
                  <a:schemeClr val="bg1"/>
                </a:solidFill>
              </a:rPr>
              <a:t>    for they were too mighty for me.</a:t>
            </a:r>
          </a:p>
          <a:p>
            <a:pPr marL="0" indent="0">
              <a:spcBef>
                <a:spcPts val="0"/>
              </a:spcBef>
              <a:buNone/>
            </a:pPr>
            <a:r>
              <a:rPr lang="en-GB" sz="3100" b="1" dirty="0">
                <a:solidFill>
                  <a:schemeClr val="bg1"/>
                </a:solidFill>
              </a:rPr>
              <a:t>18 They came upon me in the day of my calamity;</a:t>
            </a:r>
          </a:p>
          <a:p>
            <a:pPr marL="0" indent="0">
              <a:spcBef>
                <a:spcPts val="0"/>
              </a:spcBef>
              <a:buNone/>
            </a:pPr>
            <a:r>
              <a:rPr lang="en-GB" sz="3100" b="1" dirty="0">
                <a:solidFill>
                  <a:schemeClr val="bg1"/>
                </a:solidFill>
              </a:rPr>
              <a:t>    but the Lord was my stay.</a:t>
            </a:r>
          </a:p>
          <a:p>
            <a:pPr marL="0" indent="0">
              <a:spcBef>
                <a:spcPts val="0"/>
              </a:spcBef>
              <a:buNone/>
            </a:pPr>
            <a:r>
              <a:rPr lang="en-GB" sz="3100" b="1" dirty="0">
                <a:solidFill>
                  <a:schemeClr val="bg1"/>
                </a:solidFill>
              </a:rPr>
              <a:t>19 He brought me forth into a broad place;</a:t>
            </a:r>
          </a:p>
          <a:p>
            <a:pPr marL="0" indent="0">
              <a:spcBef>
                <a:spcPts val="0"/>
              </a:spcBef>
              <a:buNone/>
            </a:pPr>
            <a:r>
              <a:rPr lang="en-GB" sz="3100" b="1" dirty="0">
                <a:solidFill>
                  <a:schemeClr val="bg1"/>
                </a:solidFill>
              </a:rPr>
              <a:t>    he delivered me, because he delighted in me.</a:t>
            </a:r>
          </a:p>
          <a:p>
            <a:pPr marL="0" indent="0">
              <a:buNone/>
            </a:pPr>
            <a:endParaRPr lang="en-GB" sz="2400" b="1" dirty="0">
              <a:solidFill>
                <a:schemeClr val="bg1"/>
              </a:solidFill>
            </a:endParaRPr>
          </a:p>
        </p:txBody>
      </p:sp>
    </p:spTree>
    <p:extLst>
      <p:ext uri="{BB962C8B-B14F-4D97-AF65-F5344CB8AC3E}">
        <p14:creationId xmlns:p14="http://schemas.microsoft.com/office/powerpoint/2010/main" val="116901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87085"/>
            <a:ext cx="10515600" cy="685801"/>
          </a:xfrm>
        </p:spPr>
        <p:txBody>
          <a:bodyPr>
            <a:normAutofit fontScale="90000"/>
          </a:bodyPr>
          <a:lstStyle/>
          <a:p>
            <a:pPr algn="ctr"/>
            <a:r>
              <a:rPr lang="en-GB" sz="6000" b="1" dirty="0">
                <a:solidFill>
                  <a:schemeClr val="bg1"/>
                </a:solidFill>
              </a:rPr>
              <a:t>What is the 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92629"/>
            <a:ext cx="12300857" cy="5965371"/>
          </a:xfrm>
        </p:spPr>
        <p:txBody>
          <a:bodyPr>
            <a:noAutofit/>
          </a:bodyPr>
          <a:lstStyle/>
          <a:p>
            <a:pPr marL="0" indent="0">
              <a:buNone/>
            </a:pPr>
            <a:r>
              <a:rPr lang="en-GB" sz="2700" b="1" dirty="0">
                <a:solidFill>
                  <a:schemeClr val="bg1"/>
                </a:solidFill>
              </a:rPr>
              <a:t>If we look around us, we see that we live in a world that despise any form of weakness. We live in a world that more and more emphasize power, success and the cult of the body. To be healthy and always stay fit. But inside of us we are full of weaknesses. It is in martyrdom that we see the best example of fortitude rising above a mere cardinal virtue (which is able to be practiced by anyone) into a supernatural gift of the Holy Spirit. Fortitude, as a gift of the Holy Spirit, also allows us to cope with poverty and loss, and to cultivate the Christian virtues that allow us to rise above the basic requirements of Christianity. The saints, in their love for God and their fellow man and their determination to do what is right, exhibit fortitude as a supernatural gift of the Holy Spirit, and not merely as a cardinal virtue. Fortitude is ranked as the fourth gift of the Holy Spirit because it gives us the strength to follow through on the actions suggested by the gift of counsel. While fortitude is sometimes called courage, it goes beyond what we normally think of as courage. Fortitude is the virtue of the martyrs that allows them to suffer death rather than to renounce the Christian Faith.</a:t>
            </a:r>
          </a:p>
        </p:txBody>
      </p:sp>
    </p:spTree>
    <p:extLst>
      <p:ext uri="{BB962C8B-B14F-4D97-AF65-F5344CB8AC3E}">
        <p14:creationId xmlns:p14="http://schemas.microsoft.com/office/powerpoint/2010/main" val="529828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08856"/>
            <a:ext cx="10515600" cy="1404258"/>
          </a:xfrm>
        </p:spPr>
        <p:txBody>
          <a:bodyPr>
            <a:normAutofit fontScale="90000"/>
          </a:bodyPr>
          <a:lstStyle/>
          <a:p>
            <a:pPr algn="ctr"/>
            <a:r>
              <a:rPr lang="en-GB" sz="5000" b="1" dirty="0">
                <a:solidFill>
                  <a:schemeClr val="bg1"/>
                </a:solidFill>
              </a:rPr>
              <a:t>How does the Gift of Fortitude differ from the Cardinal virtue?</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393371"/>
            <a:ext cx="12344400" cy="5464630"/>
          </a:xfrm>
        </p:spPr>
        <p:txBody>
          <a:bodyPr>
            <a:noAutofit/>
          </a:bodyPr>
          <a:lstStyle/>
          <a:p>
            <a:pPr marL="0" indent="0">
              <a:buNone/>
            </a:pPr>
            <a:r>
              <a:rPr lang="en-GB" b="1" dirty="0">
                <a:solidFill>
                  <a:schemeClr val="bg1"/>
                </a:solidFill>
              </a:rPr>
              <a:t>While the virtue is built on the human capacity for which the person is always subjected to his own frailty or anxiety, the gift of fortitude equips us with an unceasing God’s given perseverance to live out faith to the last breath, carrying us to heaven.  Without fortitude which is translated in a perseverant resolution to pursue the will of God throughout the daily battle of faith, there wouldn’t be any progress in the spiritual journey. The four cardinal virtue (cardine: doorpost) of prudence, temperance, justice and fortitude are pillars that uphold our Christian life. However, since we are often inconstant in our practice of virtues, and not always our good intentions produce spiritual fruits in us; the Holy Spirit provides us the necessary strength to give it all we have got and even much more fighting against the temptations of discouragement and despondency. Because we all experience in our spiritual life moments of dryness and fatigue where we would like to give up everything.</a:t>
            </a:r>
          </a:p>
          <a:p>
            <a:pPr marL="0" indent="0">
              <a:buNone/>
            </a:pPr>
            <a:endParaRPr lang="en-GB" sz="3100" b="1" dirty="0">
              <a:solidFill>
                <a:schemeClr val="bg1"/>
              </a:solidFill>
            </a:endParaRPr>
          </a:p>
          <a:p>
            <a:pPr marL="0" indent="0">
              <a:buNone/>
            </a:pPr>
            <a:endParaRPr lang="en-GB" sz="3100" b="1" dirty="0">
              <a:solidFill>
                <a:schemeClr val="bg1"/>
              </a:solidFill>
            </a:endParaRPr>
          </a:p>
          <a:p>
            <a:pPr marL="0" indent="0">
              <a:buNone/>
            </a:pPr>
            <a:endParaRPr lang="en-GB" sz="2400" b="1" dirty="0">
              <a:solidFill>
                <a:schemeClr val="bg1"/>
              </a:solidFill>
            </a:endParaRPr>
          </a:p>
        </p:txBody>
      </p:sp>
    </p:spTree>
    <p:extLst>
      <p:ext uri="{BB962C8B-B14F-4D97-AF65-F5344CB8AC3E}">
        <p14:creationId xmlns:p14="http://schemas.microsoft.com/office/powerpoint/2010/main" val="99604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239486"/>
            <a:ext cx="11658600" cy="1371600"/>
          </a:xfrm>
        </p:spPr>
        <p:txBody>
          <a:bodyPr>
            <a:normAutofit/>
          </a:bodyPr>
          <a:lstStyle/>
          <a:p>
            <a:pPr algn="ctr"/>
            <a:r>
              <a:rPr lang="en-GB" sz="4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16429"/>
            <a:ext cx="12344400" cy="6041573"/>
          </a:xfrm>
        </p:spPr>
        <p:txBody>
          <a:bodyPr>
            <a:noAutofit/>
          </a:bodyPr>
          <a:lstStyle/>
          <a:p>
            <a:pPr marL="0" indent="0">
              <a:buNone/>
            </a:pPr>
            <a:r>
              <a:rPr lang="en-GB" sz="2700" b="1" dirty="0">
                <a:solidFill>
                  <a:schemeClr val="bg1"/>
                </a:solidFill>
              </a:rPr>
              <a:t>The person exercising the gift of fortitude is willing to put himself in danger, if necessary, but he does not seek danger for danger’s sake. Putting our bodies or lives in danger when it is not necessary is not fortitude, but foolishness. Fortitude is always reasoned and reasonable; the person exercising fortitude is willing to put himself in danger if necessary, but he does not seek danger for danger's sake. Sometimes, however, the ultimate sacrifice is necessary, see for instance the story of Esther, in order to stand up for what is right and to save our souls. Fortitude is the virtue of the martyrs, who are willing to give their lives rather than to renounce their faith. That sacrifice may be passive (true Christian martyrs do not actively seek martyrdom) but it is nonetheless determined, resolute and conscious. </a:t>
            </a:r>
          </a:p>
          <a:p>
            <a:pPr marL="0" indent="0">
              <a:buNone/>
            </a:pPr>
            <a:r>
              <a:rPr lang="en-GB" sz="2700" b="1" dirty="0">
                <a:solidFill>
                  <a:schemeClr val="bg1"/>
                </a:solidFill>
              </a:rPr>
              <a:t>If it is true, that it is in martyrdom that we see the best example of fortitude rising above a mere cardinal virtue into a supernatural gift of the Holy Spirit, however, it also shows itself, in moral courage against the evil spirit of the times, against improper fashions, against self-glory, against the common tendency to seek at least the comfortable, if not the luxurious.</a:t>
            </a:r>
          </a:p>
          <a:p>
            <a:pPr marL="0" indent="0">
              <a:buNone/>
            </a:pPr>
            <a:endParaRPr lang="en-GB" sz="2400" b="1" dirty="0">
              <a:solidFill>
                <a:schemeClr val="bg1"/>
              </a:solidFill>
            </a:endParaRPr>
          </a:p>
        </p:txBody>
      </p:sp>
    </p:spTree>
    <p:extLst>
      <p:ext uri="{BB962C8B-B14F-4D97-AF65-F5344CB8AC3E}">
        <p14:creationId xmlns:p14="http://schemas.microsoft.com/office/powerpoint/2010/main" val="2235413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08855"/>
            <a:ext cx="10515600" cy="1850573"/>
          </a:xfrm>
        </p:spPr>
        <p:txBody>
          <a:bodyPr>
            <a:noAutofit/>
          </a:bodyPr>
          <a:lstStyle/>
          <a:p>
            <a:pPr algn="ctr"/>
            <a:r>
              <a:rPr lang="en-GB" sz="6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589315"/>
            <a:ext cx="12344400" cy="5268686"/>
          </a:xfrm>
        </p:spPr>
        <p:txBody>
          <a:bodyPr>
            <a:noAutofit/>
          </a:bodyPr>
          <a:lstStyle/>
          <a:p>
            <a:pPr marL="0" indent="0">
              <a:buNone/>
            </a:pPr>
            <a:endParaRPr lang="en-GB" sz="4000" b="1" dirty="0">
              <a:solidFill>
                <a:schemeClr val="bg1"/>
              </a:solidFill>
            </a:endParaRPr>
          </a:p>
          <a:p>
            <a:pPr marL="0" indent="0">
              <a:buNone/>
            </a:pPr>
            <a:r>
              <a:rPr lang="en-GB" sz="4000" b="1" dirty="0">
                <a:solidFill>
                  <a:schemeClr val="bg1"/>
                </a:solidFill>
              </a:rPr>
              <a:t>Reflect on the following  points:</a:t>
            </a:r>
          </a:p>
          <a:p>
            <a:r>
              <a:rPr lang="en-GB" sz="4000" b="1" dirty="0">
                <a:solidFill>
                  <a:schemeClr val="bg1"/>
                </a:solidFill>
              </a:rPr>
              <a:t>What are the sacrifices that God is inviting me to undertake so that his glory may appear in my life?</a:t>
            </a:r>
          </a:p>
          <a:p>
            <a:r>
              <a:rPr lang="en-GB" sz="4000" b="1" dirty="0">
                <a:solidFill>
                  <a:schemeClr val="bg1"/>
                </a:solidFill>
              </a:rPr>
              <a:t>To be a martyr means to be a witness of faith. How do I witness my faith in my daily life?</a:t>
            </a:r>
          </a:p>
          <a:p>
            <a:r>
              <a:rPr lang="en-GB" sz="4000" b="1" dirty="0">
                <a:solidFill>
                  <a:schemeClr val="bg1"/>
                </a:solidFill>
              </a:rPr>
              <a:t>Am I aware that to witness my faith in God involves a certain degree of persecutions? </a:t>
            </a:r>
          </a:p>
          <a:p>
            <a:pPr marL="0" indent="0">
              <a:buNone/>
            </a:pPr>
            <a:endParaRPr lang="en-GB" sz="2400" b="1" dirty="0">
              <a:solidFill>
                <a:schemeClr val="bg1"/>
              </a:solidFill>
            </a:endParaRPr>
          </a:p>
        </p:txBody>
      </p:sp>
    </p:spTree>
    <p:extLst>
      <p:ext uri="{BB962C8B-B14F-4D97-AF65-F5344CB8AC3E}">
        <p14:creationId xmlns:p14="http://schemas.microsoft.com/office/powerpoint/2010/main" val="3735551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239486"/>
            <a:ext cx="11658600" cy="1371600"/>
          </a:xfrm>
        </p:spPr>
        <p:txBody>
          <a:bodyPr>
            <a:normAutofit/>
          </a:bodyPr>
          <a:lstStyle/>
          <a:p>
            <a:pPr algn="ctr"/>
            <a:r>
              <a:rPr lang="en-GB" sz="4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16429"/>
            <a:ext cx="12344400" cy="6041573"/>
          </a:xfrm>
        </p:spPr>
        <p:txBody>
          <a:bodyPr>
            <a:noAutofit/>
          </a:bodyPr>
          <a:lstStyle/>
          <a:p>
            <a:pPr marL="0" indent="0">
              <a:buNone/>
            </a:pPr>
            <a:r>
              <a:rPr lang="en-GB" b="1" dirty="0">
                <a:solidFill>
                  <a:schemeClr val="bg1"/>
                </a:solidFill>
              </a:rPr>
              <a:t>Fortitude (also called Courage), is that kind of firmness of mind and spirit that we need both for doing good and for enduring evil. We require this steadfastness especially when embracing good and avoiding evil become more difficult. The Spirit’s gift of fortitude preserves us from yielding to inconvenient pressure. </a:t>
            </a:r>
          </a:p>
          <a:p>
            <a:pPr marL="0" indent="0">
              <a:buNone/>
            </a:pPr>
            <a:r>
              <a:rPr lang="en-GB" b="1" dirty="0">
                <a:solidFill>
                  <a:schemeClr val="bg1"/>
                </a:solidFill>
              </a:rPr>
              <a:t>We have said how strength is, in a particular way, concerned with the fear and difficulty of death. Giving up one’s life is indeed the greatest challenge to courage. The Gift of Fortitude, however, enables us to repulse whatever makes steadfastness outstandingly difficult—especially dangers to our bodily life. In this regard, Fortitude does more than restrain our fear. Rather, Fortitude guides us to attack our goal—our “high calling from Christ Jesus” (Philippians 3:14)—in a manner that is supernaturally confident and calculated. God himself secures us, through Fortitude, with confidence in his power to see us through all difficulties and to secure the ultimate blessings of heaven. </a:t>
            </a:r>
          </a:p>
        </p:txBody>
      </p:sp>
    </p:spTree>
    <p:extLst>
      <p:ext uri="{BB962C8B-B14F-4D97-AF65-F5344CB8AC3E}">
        <p14:creationId xmlns:p14="http://schemas.microsoft.com/office/powerpoint/2010/main" val="3237146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239486"/>
            <a:ext cx="11658600" cy="1371600"/>
          </a:xfrm>
        </p:spPr>
        <p:txBody>
          <a:bodyPr>
            <a:normAutofit/>
          </a:bodyPr>
          <a:lstStyle/>
          <a:p>
            <a:pPr algn="ctr"/>
            <a:r>
              <a:rPr lang="en-GB" sz="4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16429"/>
            <a:ext cx="12192000" cy="6041573"/>
          </a:xfrm>
        </p:spPr>
        <p:txBody>
          <a:bodyPr>
            <a:noAutofit/>
          </a:bodyPr>
          <a:lstStyle/>
          <a:p>
            <a:pPr marL="0" indent="0">
              <a:buNone/>
            </a:pPr>
            <a:r>
              <a:rPr lang="en-GB" b="1" dirty="0">
                <a:solidFill>
                  <a:schemeClr val="bg1"/>
                </a:solidFill>
              </a:rPr>
              <a:t>This is also a reminder of our baptism. When the priest, our parents and godparents have traced the sign of the cross on our foreheads telling us which one is the source of our strength.</a:t>
            </a:r>
          </a:p>
          <a:p>
            <a:pPr marL="0" indent="0">
              <a:buNone/>
            </a:pPr>
            <a:r>
              <a:rPr lang="en-GB" b="1" dirty="0">
                <a:solidFill>
                  <a:schemeClr val="bg1"/>
                </a:solidFill>
              </a:rPr>
              <a:t>So often in life we fret and get frustrated about our lack of patience. Saint Thomas points out that patience is a fruit of the Holy Spirit’s Gift of Fortitude. Thus the true remedy for our impatience does not within ourselves, but with God. That power, given in Fortitude, makes it possible for us to endure and persevere through all difficulties, great and small, through the guidance and confidence communicated to us by the Spirit. Because as we heard in the words of St Paul, our human nature is weak. </a:t>
            </a:r>
          </a:p>
          <a:p>
            <a:pPr marL="0" indent="0">
              <a:buNone/>
            </a:pPr>
            <a:r>
              <a:rPr lang="en-GB" b="1" dirty="0">
                <a:solidFill>
                  <a:schemeClr val="bg1"/>
                </a:solidFill>
              </a:rPr>
              <a:t>Similarly, long-suffering—the ability to persevere in the midst of prolonged challenges—is a fruit of this spiritual Gift. Fortitude brings us a spirit of special forbearance in good, but taxing, works. It enables us to continue and remain constant in the performance of strenuous tasks. </a:t>
            </a:r>
          </a:p>
        </p:txBody>
      </p:sp>
    </p:spTree>
    <p:extLst>
      <p:ext uri="{BB962C8B-B14F-4D97-AF65-F5344CB8AC3E}">
        <p14:creationId xmlns:p14="http://schemas.microsoft.com/office/powerpoint/2010/main" val="1735612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239486"/>
            <a:ext cx="11658600" cy="1371600"/>
          </a:xfrm>
        </p:spPr>
        <p:txBody>
          <a:bodyPr>
            <a:normAutofit/>
          </a:bodyPr>
          <a:lstStyle/>
          <a:p>
            <a:pPr algn="ctr"/>
            <a:r>
              <a:rPr lang="en-GB" sz="4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16429"/>
            <a:ext cx="12192000" cy="6041573"/>
          </a:xfrm>
        </p:spPr>
        <p:txBody>
          <a:bodyPr>
            <a:noAutofit/>
          </a:bodyPr>
          <a:lstStyle/>
          <a:p>
            <a:pPr marL="0" indent="0">
              <a:buNone/>
            </a:pPr>
            <a:r>
              <a:rPr lang="en-GB" sz="2900" b="1" dirty="0">
                <a:solidFill>
                  <a:schemeClr val="bg1"/>
                </a:solidFill>
              </a:rPr>
              <a:t>Saint Thomas relates the Beatitude of “hungering and thirsting for righteousness” (Matthew 5:6) to the Spirit’s Gift of Fortitude. Saint Augustine held that courage befits those who thirst because the thirsty work hard to do whatever they need to do to get the drink that will satisfy their thirst.</a:t>
            </a:r>
          </a:p>
          <a:p>
            <a:pPr marL="0" indent="0">
              <a:buNone/>
            </a:pPr>
            <a:r>
              <a:rPr lang="en-GB" sz="2900" b="1" dirty="0">
                <a:solidFill>
                  <a:schemeClr val="bg1"/>
                </a:solidFill>
              </a:rPr>
              <a:t>In the same way, the courageous work hard and apply themselves in their longing for the joy they know they will receive once they achieve their goal. This is so much the case that the courageous are eager even to divert their affection from legitimate earthly comforts and delights. </a:t>
            </a:r>
          </a:p>
          <a:p>
            <a:pPr marL="0" indent="0">
              <a:buNone/>
            </a:pPr>
            <a:r>
              <a:rPr lang="en-GB" sz="2900" b="1" dirty="0">
                <a:solidFill>
                  <a:schemeClr val="bg1"/>
                </a:solidFill>
              </a:rPr>
              <a:t>They sacrifice and deprive themselves, undeterred by what they suffer. It is the gift of Fortitude that fills us with that insatiable longing hat bolsters and empowers us to counter the evils and to press on in the virtuous actions which lead us to God and to heaven. </a:t>
            </a:r>
          </a:p>
        </p:txBody>
      </p:sp>
    </p:spTree>
    <p:extLst>
      <p:ext uri="{BB962C8B-B14F-4D97-AF65-F5344CB8AC3E}">
        <p14:creationId xmlns:p14="http://schemas.microsoft.com/office/powerpoint/2010/main" val="3308114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239486"/>
            <a:ext cx="11658600" cy="1371600"/>
          </a:xfrm>
        </p:spPr>
        <p:txBody>
          <a:bodyPr>
            <a:normAutofit/>
          </a:bodyPr>
          <a:lstStyle/>
          <a:p>
            <a:pPr algn="ctr"/>
            <a:r>
              <a:rPr lang="en-GB" sz="4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16429"/>
            <a:ext cx="12192000" cy="6041573"/>
          </a:xfrm>
        </p:spPr>
        <p:txBody>
          <a:bodyPr>
            <a:noAutofit/>
          </a:bodyPr>
          <a:lstStyle/>
          <a:p>
            <a:pPr marL="0" indent="0">
              <a:buNone/>
            </a:pPr>
            <a:r>
              <a:rPr lang="en-GB" sz="2900" b="1" i="1" dirty="0">
                <a:solidFill>
                  <a:schemeClr val="bg1"/>
                </a:solidFill>
              </a:rPr>
              <a:t>From the book of Psalms (46:1-3.7)</a:t>
            </a:r>
          </a:p>
          <a:p>
            <a:pPr marL="0" indent="0">
              <a:buNone/>
            </a:pPr>
            <a:r>
              <a:rPr lang="en-GB" sz="2900" b="1" i="1" dirty="0">
                <a:solidFill>
                  <a:schemeClr val="bg1"/>
                </a:solidFill>
              </a:rPr>
              <a:t>‘God is our refuge and strength, a very present help in trouble. Therefore we will not fear though the earth should change, though the mountains shake in the heart of the sea; though its waters roar and foam,  though the mountains tremble with its tumult. The Lord of hosts is with us; the God of Jacob is our refuge.’</a:t>
            </a:r>
          </a:p>
          <a:p>
            <a:pPr marL="0" indent="0">
              <a:buNone/>
            </a:pPr>
            <a:r>
              <a:rPr lang="en-GB" sz="2900" b="1" dirty="0">
                <a:solidFill>
                  <a:schemeClr val="bg1"/>
                </a:solidFill>
              </a:rPr>
              <a:t>The Gospel teachings of Jesus assert that, in the Providence of God, adversity is necessary in this present life. The Lord’s own Passion is the greatest testimony to this truth. The Spirit’s Gift of Fortitude does not abolish or deny this challenge, but it does makes us bold and confident in facing it. As Saint Thomas says, Fortitude supplies the “bread of confidence” that remains even in the future. And that is why the Gift of Fortitude accompanies us into the life of glory. For in heaven, the act of courage is the enjoyment of utter freedom from toils and evils. </a:t>
            </a:r>
          </a:p>
        </p:txBody>
      </p:sp>
    </p:spTree>
    <p:extLst>
      <p:ext uri="{BB962C8B-B14F-4D97-AF65-F5344CB8AC3E}">
        <p14:creationId xmlns:p14="http://schemas.microsoft.com/office/powerpoint/2010/main" val="3017242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239486"/>
            <a:ext cx="11658600" cy="1371600"/>
          </a:xfrm>
        </p:spPr>
        <p:txBody>
          <a:bodyPr>
            <a:normAutofit/>
          </a:bodyPr>
          <a:lstStyle/>
          <a:p>
            <a:pPr algn="ctr"/>
            <a:r>
              <a:rPr lang="en-GB" sz="4000" b="1" dirty="0">
                <a:solidFill>
                  <a:schemeClr val="bg1"/>
                </a:solidFill>
              </a:rPr>
              <a:t>What fruit does the gift of strength produce in us?</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16429"/>
            <a:ext cx="12192000" cy="6041573"/>
          </a:xfrm>
        </p:spPr>
        <p:txBody>
          <a:bodyPr>
            <a:noAutofit/>
          </a:bodyPr>
          <a:lstStyle/>
          <a:p>
            <a:pPr marL="0" indent="0">
              <a:buNone/>
            </a:pPr>
            <a:r>
              <a:rPr lang="en-GB" sz="2900" b="1" i="1" dirty="0">
                <a:solidFill>
                  <a:schemeClr val="bg1"/>
                </a:solidFill>
              </a:rPr>
              <a:t>From the book of Psalms (46:1-3.7)</a:t>
            </a:r>
          </a:p>
          <a:p>
            <a:pPr marL="0" indent="0">
              <a:buNone/>
            </a:pPr>
            <a:r>
              <a:rPr lang="en-GB" sz="2900" b="1" i="1" dirty="0">
                <a:solidFill>
                  <a:schemeClr val="bg1"/>
                </a:solidFill>
              </a:rPr>
              <a:t>‘God is our refuge and strength, a very present help in trouble. Therefore we will not fear though the earth should change, though the mountains shake in the heart of the sea; though its waters roar and foam,  though the mountains tremble with its tumult. The Lord of hosts is with us; the God of Jacob is our refuge.’</a:t>
            </a:r>
          </a:p>
          <a:p>
            <a:pPr marL="0" indent="0">
              <a:buNone/>
            </a:pPr>
            <a:r>
              <a:rPr lang="en-GB" sz="2900" b="1" dirty="0">
                <a:solidFill>
                  <a:schemeClr val="bg1"/>
                </a:solidFill>
              </a:rPr>
              <a:t>The Gospel teachings of Jesus assert that, in the Providence of God, adversity is necessary in this present life. The Lord’s own Passion is the greatest testimony to this truth. The Spirit’s Gift of Fortitude does not abolish or deny this challenge, but it does makes us bold and confident in facing it. As Saint Thomas says, Fortitude supplies the “bread of confidence” that remains even in the future. And that is why the Gift of Fortitude accompanies us into the life of glory. For in heaven, the act of courage is the enjoyment of utter freedom from toils and evils. </a:t>
            </a:r>
          </a:p>
        </p:txBody>
      </p:sp>
    </p:spTree>
    <p:extLst>
      <p:ext uri="{BB962C8B-B14F-4D97-AF65-F5344CB8AC3E}">
        <p14:creationId xmlns:p14="http://schemas.microsoft.com/office/powerpoint/2010/main" val="322479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43E9-ED43-74B3-8059-1EEB51C2548E}"/>
              </a:ext>
            </a:extLst>
          </p:cNvPr>
          <p:cNvSpPr>
            <a:spLocks noGrp="1"/>
          </p:cNvSpPr>
          <p:nvPr>
            <p:ph type="ctrTitle"/>
          </p:nvPr>
        </p:nvSpPr>
        <p:spPr/>
        <p:txBody>
          <a:bodyPr>
            <a:noAutofit/>
          </a:bodyPr>
          <a:lstStyle/>
          <a:p>
            <a:r>
              <a:rPr lang="en-GB" sz="7200" b="1" dirty="0">
                <a:solidFill>
                  <a:schemeClr val="bg1"/>
                </a:solidFill>
              </a:rPr>
              <a:t>Welwyn Garden City Parishes Easter Course</a:t>
            </a:r>
          </a:p>
        </p:txBody>
      </p:sp>
      <p:sp>
        <p:nvSpPr>
          <p:cNvPr id="3" name="Subtitle 2">
            <a:extLst>
              <a:ext uri="{FF2B5EF4-FFF2-40B4-BE49-F238E27FC236}">
                <a16:creationId xmlns:a16="http://schemas.microsoft.com/office/drawing/2014/main" id="{6EC0FB7E-FBC3-1BD4-E9EF-0AD6BF247EE8}"/>
              </a:ext>
            </a:extLst>
          </p:cNvPr>
          <p:cNvSpPr>
            <a:spLocks noGrp="1"/>
          </p:cNvSpPr>
          <p:nvPr>
            <p:ph type="subTitle" idx="1"/>
          </p:nvPr>
        </p:nvSpPr>
        <p:spPr>
          <a:xfrm>
            <a:off x="1524000" y="3509963"/>
            <a:ext cx="9144000" cy="2225673"/>
          </a:xfrm>
        </p:spPr>
        <p:txBody>
          <a:bodyPr>
            <a:normAutofit/>
          </a:bodyPr>
          <a:lstStyle/>
          <a:p>
            <a:endParaRPr lang="en-GB" sz="6600" b="1" dirty="0"/>
          </a:p>
          <a:p>
            <a:r>
              <a:rPr lang="en-GB" sz="6600" b="1" dirty="0">
                <a:solidFill>
                  <a:schemeClr val="bg1"/>
                </a:solidFill>
              </a:rPr>
              <a:t>Welcome</a:t>
            </a:r>
          </a:p>
        </p:txBody>
      </p:sp>
    </p:spTree>
    <p:extLst>
      <p:ext uri="{BB962C8B-B14F-4D97-AF65-F5344CB8AC3E}">
        <p14:creationId xmlns:p14="http://schemas.microsoft.com/office/powerpoint/2010/main" val="1851110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108856"/>
            <a:ext cx="11658600" cy="1023258"/>
          </a:xfrm>
        </p:spPr>
        <p:txBody>
          <a:bodyPr>
            <a:normAutofit fontScale="90000"/>
          </a:bodyPr>
          <a:lstStyle/>
          <a:p>
            <a:pPr algn="ctr"/>
            <a:br>
              <a:rPr lang="en-GB" sz="4000" b="1" dirty="0">
                <a:solidFill>
                  <a:schemeClr val="bg1"/>
                </a:solidFill>
              </a:rPr>
            </a:br>
            <a:r>
              <a:rPr lang="en-GB" sz="4000" b="1" dirty="0">
                <a:solidFill>
                  <a:schemeClr val="bg1"/>
                </a:solidFill>
              </a:rPr>
              <a:t>What obstacles can be removed through the Gift of Fortitude?</a:t>
            </a:r>
            <a:br>
              <a:rPr lang="en-GB" sz="4000" b="1" dirty="0">
                <a:solidFill>
                  <a:schemeClr val="bg1"/>
                </a:solidFill>
              </a:rPr>
            </a:br>
            <a:endParaRPr lang="en-GB" sz="40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132114"/>
            <a:ext cx="12344400" cy="5725887"/>
          </a:xfrm>
        </p:spPr>
        <p:txBody>
          <a:bodyPr>
            <a:noAutofit/>
          </a:bodyPr>
          <a:lstStyle/>
          <a:p>
            <a:pPr marL="0" indent="0">
              <a:buNone/>
            </a:pPr>
            <a:r>
              <a:rPr lang="en-GB" b="1" dirty="0">
                <a:solidFill>
                  <a:schemeClr val="bg1"/>
                </a:solidFill>
              </a:rPr>
              <a:t>What are my fears today? Many times we are entangled from our fears. We find ourselves so often thinking what is going to happen if I do this or that. What would others think of me? That is why we need the aid of the gift of fortitude in our life so that we may not be ashamed to profess our faith, to declare ourselves as Christians and to witness to the Gospel. To respond generously to God’s calling whatever this may be, being a priest or a nun, or being a Christian husband or wife in a world totally secularised which does no longer know God. Without this gift, the risk that we all have is to be constantly spiritually lukewarm. Walking with two feet in two sides because we don’t have the strength to take a final resolution to live our life in conformity to the will of God as Christ did. I do what is convenient for me and avoid what causes me sufferings, challenges and rejections. I escape from the cross, because I don’t see in the cross the tree of my salvation but an instrument of torture.</a:t>
            </a:r>
          </a:p>
          <a:p>
            <a:pPr marL="0" indent="0">
              <a:buNone/>
            </a:pPr>
            <a:endParaRPr lang="en-GB" b="1" dirty="0">
              <a:solidFill>
                <a:schemeClr val="bg1"/>
              </a:solidFill>
            </a:endParaRPr>
          </a:p>
          <a:p>
            <a:pPr marL="0" indent="0">
              <a:buNone/>
            </a:pPr>
            <a:endParaRPr lang="en-GB" sz="2400" b="1" dirty="0">
              <a:solidFill>
                <a:schemeClr val="bg1"/>
              </a:solidFill>
            </a:endParaRPr>
          </a:p>
        </p:txBody>
      </p:sp>
    </p:spTree>
    <p:extLst>
      <p:ext uri="{BB962C8B-B14F-4D97-AF65-F5344CB8AC3E}">
        <p14:creationId xmlns:p14="http://schemas.microsoft.com/office/powerpoint/2010/main" val="3839002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108856"/>
            <a:ext cx="11658600" cy="1023258"/>
          </a:xfrm>
        </p:spPr>
        <p:txBody>
          <a:bodyPr>
            <a:normAutofit fontScale="90000"/>
          </a:bodyPr>
          <a:lstStyle/>
          <a:p>
            <a:pPr algn="ctr"/>
            <a:br>
              <a:rPr lang="en-GB" sz="4000" b="1" dirty="0">
                <a:solidFill>
                  <a:schemeClr val="bg1"/>
                </a:solidFill>
              </a:rPr>
            </a:br>
            <a:r>
              <a:rPr lang="en-GB" sz="4000" b="1" dirty="0">
                <a:solidFill>
                  <a:schemeClr val="bg1"/>
                </a:solidFill>
              </a:rPr>
              <a:t>What obstacles can be removed through the Gift of Fortitude?</a:t>
            </a:r>
            <a:br>
              <a:rPr lang="en-GB" sz="4000" b="1" dirty="0">
                <a:solidFill>
                  <a:schemeClr val="bg1"/>
                </a:solidFill>
              </a:rPr>
            </a:br>
            <a:endParaRPr lang="en-GB" sz="40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132114"/>
            <a:ext cx="12344400" cy="5725887"/>
          </a:xfrm>
        </p:spPr>
        <p:txBody>
          <a:bodyPr>
            <a:noAutofit/>
          </a:bodyPr>
          <a:lstStyle/>
          <a:p>
            <a:pPr marL="0" indent="0">
              <a:buNone/>
            </a:pPr>
            <a:r>
              <a:rPr lang="en-GB" b="1" dirty="0">
                <a:solidFill>
                  <a:schemeClr val="bg1"/>
                </a:solidFill>
              </a:rPr>
              <a:t>One of the major obstacles that are removed through the gifts of fortitude are an attitude to despair in front of challenges and the fear to suffer physically, emotionally or spiritually. There will be always sufferings in our lives that we are call to face. How do we respond to them, do we give up and get angry out of frustration or do we face them? Do we just rely on our own strength or do we believe that God can help us? It is only when we are sustained by the gift of fortitude that we are able to go through difficult times without sinking in fear. With the aid of fortitude one can persevere going through what is difficult and keeping on doing the right thing. Then, as we need the gift of counsel to be able to discern the will of God in the midst of difficult and painful situation we need fortitude to act out what counsel as revealed to us. This why Jesus while praying in the garden of Getsemani said: ‘Father, if it is possible let this chalice pass by. Nonetheless, let it be done as you will and not I.’</a:t>
            </a: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sz="2400" b="1" dirty="0">
              <a:solidFill>
                <a:schemeClr val="bg1"/>
              </a:solidFill>
            </a:endParaRPr>
          </a:p>
        </p:txBody>
      </p:sp>
    </p:spTree>
    <p:extLst>
      <p:ext uri="{BB962C8B-B14F-4D97-AF65-F5344CB8AC3E}">
        <p14:creationId xmlns:p14="http://schemas.microsoft.com/office/powerpoint/2010/main" val="1716496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108856"/>
            <a:ext cx="11658600" cy="1023258"/>
          </a:xfrm>
        </p:spPr>
        <p:txBody>
          <a:bodyPr>
            <a:normAutofit fontScale="90000"/>
          </a:bodyPr>
          <a:lstStyle/>
          <a:p>
            <a:pPr algn="ctr"/>
            <a:br>
              <a:rPr lang="en-GB" sz="4000" b="1" dirty="0">
                <a:solidFill>
                  <a:schemeClr val="bg1"/>
                </a:solidFill>
              </a:rPr>
            </a:br>
            <a:r>
              <a:rPr lang="en-GB" sz="4000" b="1" dirty="0">
                <a:solidFill>
                  <a:schemeClr val="bg1"/>
                </a:solidFill>
              </a:rPr>
              <a:t>What obstacles can be removed through the Gift of Fortitude?</a:t>
            </a:r>
            <a:br>
              <a:rPr lang="en-GB" sz="4000" b="1" dirty="0">
                <a:solidFill>
                  <a:schemeClr val="bg1"/>
                </a:solidFill>
              </a:rPr>
            </a:br>
            <a:endParaRPr lang="en-GB" sz="40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132114"/>
            <a:ext cx="12344400" cy="5725887"/>
          </a:xfrm>
        </p:spPr>
        <p:txBody>
          <a:bodyPr>
            <a:noAutofit/>
          </a:bodyPr>
          <a:lstStyle/>
          <a:p>
            <a:pPr marL="0" indent="0">
              <a:buNone/>
            </a:pPr>
            <a:r>
              <a:rPr lang="en-GB" sz="2700" b="1" dirty="0">
                <a:solidFill>
                  <a:schemeClr val="bg1"/>
                </a:solidFill>
              </a:rPr>
              <a:t>So, the gift of strength enables us to keep faithful to the will of God for our life, in our daily situations. Because who is faithful in the little, will be faithful in the greatest. He will receive the Holy Spirit and the nature of Christ who strengthen us. Many biblical figure has received such gift of fortitude as they experienced how God is faithful, accompanying them throughout their all life and defending them from their enemies.</a:t>
            </a:r>
          </a:p>
          <a:p>
            <a:pPr marL="0" indent="0">
              <a:buNone/>
            </a:pPr>
            <a:r>
              <a:rPr lang="en-GB" sz="2700" b="1" dirty="0">
                <a:solidFill>
                  <a:schemeClr val="bg1"/>
                </a:solidFill>
              </a:rPr>
              <a:t>Many persons in the bible have done an experience of this gift of fortitude seeing how God accompany them, Moses for instance who was mumbling saw how God accompanied him while he was speaking to Pharaoh suggesting him what to say. Samuel, who had to experience the difficulty of seeing his sons going astray even though he was a man chosen by God to be a prophet for his people Israel, and many time he has to endure the humiliation of hearing that he has not been able to being up his children his faith. But God gave him the gift of fortitude which bestowed on him the certainty of the Love of God and to believe that anything is for the good of those who love God. </a:t>
            </a:r>
          </a:p>
          <a:p>
            <a:pPr marL="0" indent="0">
              <a:buNone/>
            </a:pPr>
            <a:endParaRPr lang="en-GB" b="1" dirty="0">
              <a:solidFill>
                <a:schemeClr val="bg1"/>
              </a:solidFill>
            </a:endParaRPr>
          </a:p>
          <a:p>
            <a:pPr marL="0" indent="0">
              <a:buNone/>
            </a:pPr>
            <a:endParaRPr lang="en-GB" sz="2400" b="1" dirty="0">
              <a:solidFill>
                <a:schemeClr val="bg1"/>
              </a:solidFill>
            </a:endParaRPr>
          </a:p>
        </p:txBody>
      </p:sp>
    </p:spTree>
    <p:extLst>
      <p:ext uri="{BB962C8B-B14F-4D97-AF65-F5344CB8AC3E}">
        <p14:creationId xmlns:p14="http://schemas.microsoft.com/office/powerpoint/2010/main" val="693266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217714" y="108856"/>
            <a:ext cx="11658600" cy="1023258"/>
          </a:xfrm>
        </p:spPr>
        <p:txBody>
          <a:bodyPr>
            <a:normAutofit fontScale="90000"/>
          </a:bodyPr>
          <a:lstStyle/>
          <a:p>
            <a:pPr algn="ctr"/>
            <a:br>
              <a:rPr lang="en-GB" sz="4000" b="1" dirty="0">
                <a:solidFill>
                  <a:schemeClr val="bg1"/>
                </a:solidFill>
              </a:rPr>
            </a:br>
            <a:r>
              <a:rPr lang="en-GB" sz="4000" b="1" dirty="0">
                <a:solidFill>
                  <a:schemeClr val="bg1"/>
                </a:solidFill>
              </a:rPr>
              <a:t>What obstacles can be removed through the Gift of Fortitude?</a:t>
            </a:r>
            <a:br>
              <a:rPr lang="en-GB" sz="4000" b="1" dirty="0">
                <a:solidFill>
                  <a:schemeClr val="bg1"/>
                </a:solidFill>
              </a:rPr>
            </a:br>
            <a:endParaRPr lang="en-GB" sz="40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132114"/>
            <a:ext cx="12192000" cy="5725887"/>
          </a:xfrm>
        </p:spPr>
        <p:txBody>
          <a:bodyPr>
            <a:noAutofit/>
          </a:bodyPr>
          <a:lstStyle/>
          <a:p>
            <a:pPr marL="0" indent="0">
              <a:buNone/>
            </a:pPr>
            <a:r>
              <a:rPr lang="en-GB" b="1" dirty="0">
                <a:solidFill>
                  <a:schemeClr val="bg1"/>
                </a:solidFill>
              </a:rPr>
              <a:t>This is visible also in the life of many saints. For instance, when Archbishop Óscar Romero spoke out for the poor of El Salvador, he knew he was putting his own life in danger, and he was strengthened by the courage that is a gift of the Holy Spirit. When Mrs. Augusta Gervay and Father Emilian Novak ran a workshop that produced baptismal certificates used to save the lives of Jews during the Holocaust, they were endangering their own lives and were strengthened by the courage that is a gift of the Holy Spirit. God doesn’t abandon us. Likewise, we are called as Christians to bring and spread this certainties into the world that God doesn’t abandon us in the midst of our weakness as St Paul says ‘when I am weak, it is there that I’m strong because God’s grace is working in me at its best.’ </a:t>
            </a:r>
          </a:p>
          <a:p>
            <a:pPr marL="0" indent="0">
              <a:buNone/>
            </a:pPr>
            <a:endParaRPr lang="en-GB" b="1" dirty="0">
              <a:solidFill>
                <a:schemeClr val="bg1"/>
              </a:solidFill>
            </a:endParaRPr>
          </a:p>
          <a:p>
            <a:pPr marL="0" indent="0">
              <a:buNone/>
            </a:pPr>
            <a:endParaRPr lang="en-GB" sz="2400" b="1" dirty="0">
              <a:solidFill>
                <a:schemeClr val="bg1"/>
              </a:solidFill>
            </a:endParaRPr>
          </a:p>
        </p:txBody>
      </p:sp>
    </p:spTree>
    <p:extLst>
      <p:ext uri="{BB962C8B-B14F-4D97-AF65-F5344CB8AC3E}">
        <p14:creationId xmlns:p14="http://schemas.microsoft.com/office/powerpoint/2010/main" val="3187247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Final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900" b="1" i="1" dirty="0">
                <a:solidFill>
                  <a:schemeClr val="bg1"/>
                </a:solidFill>
              </a:rPr>
              <a:t>Most Holy Spirit, You are the Third Person of the Blessed Trinity. You are the Spirit of truth, love and holiness, proceeding from the Father and the Son, and equal to Them in all things. I adore You and love You with all my heart. Teach me to seek and to know God, by whom and for whom I was created. Fill my heart with holy reverence and love for my Creator. Give me compunction and patience, and do not let me fall into sin.</a:t>
            </a:r>
          </a:p>
          <a:p>
            <a:pPr marL="0" indent="0">
              <a:buNone/>
            </a:pPr>
            <a:r>
              <a:rPr lang="en-GB" sz="2900" b="1" i="1" dirty="0">
                <a:solidFill>
                  <a:schemeClr val="bg1"/>
                </a:solidFill>
              </a:rPr>
              <a:t>Increase faith, hope and charity in me and bring forth all the virtues proper to my state of life. Help me to grow in the four cardinal virtues, Your seven gifts and Your twelve fruits.</a:t>
            </a:r>
          </a:p>
          <a:p>
            <a:pPr marL="0" indent="0">
              <a:buNone/>
            </a:pPr>
            <a:r>
              <a:rPr lang="en-GB" sz="2900" b="1" i="1" dirty="0">
                <a:solidFill>
                  <a:schemeClr val="bg1"/>
                </a:solidFill>
              </a:rPr>
              <a:t>Make me a faithful follower of Jesus Christ, a committed child of the Church and a help to my neighbour. Give me the grace to keep the commandments and to receive the sacraments worthily.</a:t>
            </a:r>
          </a:p>
        </p:txBody>
      </p:sp>
    </p:spTree>
    <p:extLst>
      <p:ext uri="{BB962C8B-B14F-4D97-AF65-F5344CB8AC3E}">
        <p14:creationId xmlns:p14="http://schemas.microsoft.com/office/powerpoint/2010/main" val="221224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Final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900" b="1" i="1" dirty="0">
                <a:solidFill>
                  <a:schemeClr val="bg1"/>
                </a:solidFill>
              </a:rPr>
              <a:t>Raise me to holiness in the state of life to which You have called me and lead me through a happy death to everlasting life.</a:t>
            </a:r>
          </a:p>
          <a:p>
            <a:pPr marL="0" indent="0">
              <a:buNone/>
            </a:pPr>
            <a:r>
              <a:rPr lang="en-GB" sz="2900" b="1" i="1" dirty="0">
                <a:solidFill>
                  <a:schemeClr val="bg1"/>
                </a:solidFill>
              </a:rPr>
              <a:t>Grant me also, Most Holy Spirit, Giver of all good gifts, the special favour for which I now ask, if it be for Your honour and glory and for my well-being. Through Christ Our Lord. Amen.</a:t>
            </a:r>
          </a:p>
        </p:txBody>
      </p:sp>
    </p:spTree>
    <p:extLst>
      <p:ext uri="{BB962C8B-B14F-4D97-AF65-F5344CB8AC3E}">
        <p14:creationId xmlns:p14="http://schemas.microsoft.com/office/powerpoint/2010/main" val="84553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751114"/>
          </a:xfrm>
        </p:spPr>
        <p:txBody>
          <a:bodyPr>
            <a:noAutofit/>
          </a:bodyPr>
          <a:lstStyle/>
          <a:p>
            <a:pPr algn="ctr"/>
            <a:r>
              <a:rPr lang="en-GB" sz="6600" b="1" dirty="0">
                <a:solidFill>
                  <a:schemeClr val="bg1"/>
                </a:solidFill>
              </a:rPr>
              <a:t>Opening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63287" y="1099457"/>
            <a:ext cx="12028714" cy="5617028"/>
          </a:xfrm>
        </p:spPr>
        <p:txBody>
          <a:bodyPr>
            <a:normAutofit fontScale="40000" lnSpcReduction="20000"/>
          </a:bodyPr>
          <a:lstStyle/>
          <a:p>
            <a:pPr marL="0" indent="0">
              <a:buNone/>
            </a:pPr>
            <a:r>
              <a:rPr lang="en-GB" sz="11200" b="1" i="1" dirty="0">
                <a:solidFill>
                  <a:schemeClr val="bg1"/>
                </a:solidFill>
              </a:rPr>
              <a:t>O Holy Spirit, sustain me and then I shall become strong with Your strength. If You are my strength and my salvation, what shall I fear? My own power cannot sustain me, but I can do all things in You who strengthen me! Come to my aid, and in spite of my weakness, I shall overcome temptations and obstacles; I shall accomplish great things, and strong with Your strength, I shall bear suffering with patience and joy. </a:t>
            </a:r>
          </a:p>
          <a:p>
            <a:pPr marL="0" indent="0">
              <a:buNone/>
            </a:pPr>
            <a:r>
              <a:rPr lang="en-GB" sz="11200" b="1" i="1" dirty="0">
                <a:solidFill>
                  <a:schemeClr val="bg1"/>
                </a:solidFill>
              </a:rPr>
              <a:t>Amen.</a:t>
            </a:r>
            <a:endParaRPr lang="en-GB" sz="4400" b="1" i="1" dirty="0">
              <a:solidFill>
                <a:schemeClr val="bg1"/>
              </a:solidFill>
            </a:endParaRPr>
          </a:p>
        </p:txBody>
      </p:sp>
    </p:spTree>
    <p:extLst>
      <p:ext uri="{BB962C8B-B14F-4D97-AF65-F5344CB8AC3E}">
        <p14:creationId xmlns:p14="http://schemas.microsoft.com/office/powerpoint/2010/main" val="298559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1" y="1"/>
            <a:ext cx="9895114" cy="925286"/>
          </a:xfrm>
        </p:spPr>
        <p:txBody>
          <a:bodyPr>
            <a:noAutofit/>
          </a:bodyPr>
          <a:lstStyle/>
          <a:p>
            <a:pPr algn="ctr"/>
            <a:r>
              <a:rPr lang="en-GB" sz="5000" b="1" dirty="0">
                <a:solidFill>
                  <a:schemeClr val="bg1"/>
                </a:solidFill>
              </a:rPr>
              <a:t>Recap on the Gift of Counsel</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740229"/>
            <a:ext cx="12191999" cy="6117770"/>
          </a:xfrm>
        </p:spPr>
        <p:txBody>
          <a:bodyPr>
            <a:noAutofit/>
          </a:bodyPr>
          <a:lstStyle/>
          <a:p>
            <a:pPr marL="0" indent="0">
              <a:buNone/>
            </a:pPr>
            <a:r>
              <a:rPr lang="en-GB" b="1" dirty="0">
                <a:solidFill>
                  <a:schemeClr val="bg1"/>
                </a:solidFill>
              </a:rPr>
              <a:t>Welcome to all of you to our fourth session on our retreat on the gifts of the Holy Spirit. Last Thursday, we look at the gift of counsel as we said how this gifts enables us to have sound judgment and to take important decisions and discern what to do in some given situation where we are call to act, but we don’t know what to do and even more we don’t have enough time to reflect of what we should do.</a:t>
            </a:r>
          </a:p>
          <a:p>
            <a:pPr marL="0" indent="0">
              <a:buNone/>
            </a:pPr>
            <a:r>
              <a:rPr lang="en-GB" b="1" dirty="0">
                <a:solidFill>
                  <a:schemeClr val="bg1"/>
                </a:solidFill>
              </a:rPr>
              <a:t>We also said that it perfects in us the virtue of prudence which is the ability to perceive and understand what is the will of God for a given situation. Such ability is cultivated in us through constant personal meditation, self-reflection, and a continuous desire to seek advice from those for are wise and advanced in spiritual life. We look at some biblical figure such as Samuel, Daniel and Jesus himself. We saw counsel helps us not to be deceived whenever we are called to take an important decision for our own sake or for the sake of the people we are called to minister and help: children, parishioners, students, friends.</a:t>
            </a:r>
          </a:p>
          <a:p>
            <a:pPr marL="0" indent="0">
              <a:buNone/>
            </a:pPr>
            <a:endParaRPr lang="en-GB" b="1" dirty="0">
              <a:solidFill>
                <a:schemeClr val="bg1"/>
              </a:solidFill>
            </a:endParaRPr>
          </a:p>
          <a:p>
            <a:pPr marL="0" indent="0">
              <a:buNone/>
            </a:pP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118047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1" y="1"/>
            <a:ext cx="9895114" cy="925286"/>
          </a:xfrm>
        </p:spPr>
        <p:txBody>
          <a:bodyPr>
            <a:noAutofit/>
          </a:bodyPr>
          <a:lstStyle/>
          <a:p>
            <a:pPr algn="ctr"/>
            <a:r>
              <a:rPr lang="en-GB" sz="6600" b="1" dirty="0">
                <a:solidFill>
                  <a:schemeClr val="bg1"/>
                </a:solidFill>
              </a:rPr>
              <a:t>The</a:t>
            </a:r>
            <a:r>
              <a:rPr lang="en-GB" sz="5000" b="1" dirty="0">
                <a:solidFill>
                  <a:schemeClr val="bg1"/>
                </a:solidFill>
              </a:rPr>
              <a:t> </a:t>
            </a:r>
            <a:r>
              <a:rPr lang="en-GB" sz="6600" b="1" dirty="0">
                <a:solidFill>
                  <a:schemeClr val="bg1"/>
                </a:solidFill>
              </a:rPr>
              <a:t>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925287"/>
            <a:ext cx="12191999" cy="5932712"/>
          </a:xfrm>
        </p:spPr>
        <p:txBody>
          <a:bodyPr>
            <a:noAutofit/>
          </a:bodyPr>
          <a:lstStyle/>
          <a:p>
            <a:pPr marL="0" indent="0">
              <a:buNone/>
            </a:pPr>
            <a:r>
              <a:rPr lang="en-GB" sz="3400" b="1" dirty="0">
                <a:solidFill>
                  <a:schemeClr val="bg1"/>
                </a:solidFill>
              </a:rPr>
              <a:t>This evening we are going to look in depth at the gift of strength also known as the gift of fortitude or the gift of courage. As we did for the past sessions, let us begin our journey into understanding what is gift is about from our own self-reflection. </a:t>
            </a:r>
          </a:p>
          <a:p>
            <a:pPr marL="0" indent="0">
              <a:buNone/>
            </a:pPr>
            <a:r>
              <a:rPr lang="en-GB" sz="3400" b="1" dirty="0">
                <a:solidFill>
                  <a:schemeClr val="bg1"/>
                </a:solidFill>
              </a:rPr>
              <a:t>Therefore let us ask ourselves some question:</a:t>
            </a:r>
          </a:p>
          <a:p>
            <a:r>
              <a:rPr lang="en-GB" sz="3400" b="1" dirty="0">
                <a:solidFill>
                  <a:schemeClr val="bg1"/>
                </a:solidFill>
              </a:rPr>
              <a:t>What does it mean for me to be strong?</a:t>
            </a:r>
          </a:p>
          <a:p>
            <a:r>
              <a:rPr lang="en-GB" sz="3400" b="1" dirty="0">
                <a:solidFill>
                  <a:schemeClr val="bg1"/>
                </a:solidFill>
              </a:rPr>
              <a:t>How does the strength that comes from God differs from the wordily strength?</a:t>
            </a:r>
          </a:p>
          <a:p>
            <a:r>
              <a:rPr lang="en-GB" sz="3400" b="1" dirty="0">
                <a:solidFill>
                  <a:schemeClr val="bg1"/>
                </a:solidFill>
              </a:rPr>
              <a:t>Why do I think I need this gift in my life?</a:t>
            </a:r>
          </a:p>
          <a:p>
            <a:r>
              <a:rPr lang="en-GB" sz="3400" b="1" dirty="0">
                <a:solidFill>
                  <a:schemeClr val="bg1"/>
                </a:solidFill>
              </a:rPr>
              <a:t>What do I think the gift of strength can produce in my life? </a:t>
            </a:r>
          </a:p>
          <a:p>
            <a:pPr marL="0" indent="0">
              <a:buNone/>
            </a:pPr>
            <a:endParaRPr lang="en-GB" sz="3400" b="1" dirty="0">
              <a:solidFill>
                <a:schemeClr val="bg1"/>
              </a:solidFill>
            </a:endParaRPr>
          </a:p>
          <a:p>
            <a:pPr marL="0" indent="0">
              <a:buNone/>
            </a:pP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15396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0"/>
            <a:ext cx="10515600" cy="1110343"/>
          </a:xfrm>
        </p:spPr>
        <p:txBody>
          <a:bodyPr>
            <a:normAutofit/>
          </a:bodyPr>
          <a:lstStyle/>
          <a:p>
            <a:pPr algn="ctr"/>
            <a:r>
              <a:rPr lang="en-GB" sz="6000" b="1" dirty="0">
                <a:solidFill>
                  <a:schemeClr val="bg1"/>
                </a:solidFill>
              </a:rPr>
              <a:t>What is the 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110343"/>
            <a:ext cx="12104915" cy="5747657"/>
          </a:xfrm>
        </p:spPr>
        <p:txBody>
          <a:bodyPr>
            <a:noAutofit/>
          </a:bodyPr>
          <a:lstStyle/>
          <a:p>
            <a:pPr marL="0" indent="0">
              <a:buNone/>
            </a:pPr>
            <a:r>
              <a:rPr lang="en-GB" sz="3000" b="1" i="1" dirty="0">
                <a:solidFill>
                  <a:schemeClr val="bg1"/>
                </a:solidFill>
              </a:rPr>
              <a:t>From the Gospel of John (16:32-33)</a:t>
            </a:r>
          </a:p>
          <a:p>
            <a:pPr marL="0" indent="0">
              <a:buNone/>
            </a:pPr>
            <a:r>
              <a:rPr lang="en-GB" sz="3000" b="1" i="1" dirty="0">
                <a:solidFill>
                  <a:schemeClr val="bg1"/>
                </a:solidFill>
              </a:rPr>
              <a:t>The hour is coming, indeed it has come, when you will be scattered, each one to his home, and you will leave me alone. Yet I am not alone because the Father is with me. I have said this to you, so that in me you may have peace. In the world you face persecution. But take courage; I have conquered the world!”</a:t>
            </a:r>
          </a:p>
          <a:p>
            <a:pPr marL="0" indent="0">
              <a:buNone/>
            </a:pPr>
            <a:r>
              <a:rPr lang="en-GB" sz="3000" b="1" dirty="0">
                <a:solidFill>
                  <a:schemeClr val="bg1"/>
                </a:solidFill>
              </a:rPr>
              <a:t>The gift of fortitude brings to those who have it a dauntless determination, firmness of mind, and resolute will to persevere with a solid faith in God’s providence that overcomes all obstacles. It also brings courage to persist in the practice of virtue despite trials, illness, persecution or external failure. A Catholic who becomes fervent in God’s service will soon be condemned by the world, but the gift of fortitude will sustain him as he walks toward the Cross.</a:t>
            </a:r>
          </a:p>
          <a:p>
            <a:pPr marL="0" indent="0">
              <a:buNone/>
            </a:pPr>
            <a:endParaRPr lang="en-GB" sz="2400" b="1" i="1" dirty="0">
              <a:solidFill>
                <a:schemeClr val="bg1"/>
              </a:solidFill>
            </a:endParaRPr>
          </a:p>
        </p:txBody>
      </p:sp>
    </p:spTree>
    <p:extLst>
      <p:ext uri="{BB962C8B-B14F-4D97-AF65-F5344CB8AC3E}">
        <p14:creationId xmlns:p14="http://schemas.microsoft.com/office/powerpoint/2010/main" val="27222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0"/>
            <a:ext cx="10515600" cy="1110343"/>
          </a:xfrm>
        </p:spPr>
        <p:txBody>
          <a:bodyPr>
            <a:normAutofit/>
          </a:bodyPr>
          <a:lstStyle/>
          <a:p>
            <a:pPr algn="ctr"/>
            <a:r>
              <a:rPr lang="en-GB" sz="6000" b="1" dirty="0">
                <a:solidFill>
                  <a:schemeClr val="bg1"/>
                </a:solidFill>
              </a:rPr>
              <a:t>What is the 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1110343"/>
            <a:ext cx="12104915" cy="5747657"/>
          </a:xfrm>
        </p:spPr>
        <p:txBody>
          <a:bodyPr>
            <a:noAutofit/>
          </a:bodyPr>
          <a:lstStyle/>
          <a:p>
            <a:pPr marL="0" indent="0">
              <a:buNone/>
            </a:pPr>
            <a:r>
              <a:rPr lang="en-GB" sz="3200" b="1" i="1" dirty="0">
                <a:solidFill>
                  <a:schemeClr val="bg1"/>
                </a:solidFill>
              </a:rPr>
              <a:t>From the second letter of St Paul to the Corinthians (12:7-10)</a:t>
            </a:r>
          </a:p>
          <a:p>
            <a:pPr marL="0" indent="0">
              <a:buNone/>
            </a:pPr>
            <a:r>
              <a:rPr lang="en-GB" sz="3200" b="1" i="1" dirty="0">
                <a:solidFill>
                  <a:schemeClr val="bg1"/>
                </a:solidFill>
              </a:rPr>
              <a:t> And lest I should be exalted above measure by the abundance of the revelations, a thorn in the flesh was given to me, a messenger of Satan to buffet me, lest I be exalted above measure. Concerning this thing I pleaded with the Lord three times that it might depart from me. And He said to me, “My grace is sufficient for you, for My strength is made perfect in weakness.” Therefore, most gladly I will rather boast in my infirmities, that the power of Christ may rest upon me. Therefore, I take pleasure in infirmities, in reproaches, in needs, in persecutions, in distresses, for Christ’s sake. For when I am weak, then I am strong.</a:t>
            </a:r>
          </a:p>
          <a:p>
            <a:pPr marL="0" indent="0">
              <a:buNone/>
            </a:pPr>
            <a:endParaRPr lang="en-GB" sz="2400" b="1" i="1" dirty="0">
              <a:solidFill>
                <a:schemeClr val="bg1"/>
              </a:solidFill>
            </a:endParaRPr>
          </a:p>
        </p:txBody>
      </p:sp>
    </p:spTree>
    <p:extLst>
      <p:ext uri="{BB962C8B-B14F-4D97-AF65-F5344CB8AC3E}">
        <p14:creationId xmlns:p14="http://schemas.microsoft.com/office/powerpoint/2010/main" val="205026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0"/>
            <a:ext cx="10515600" cy="1110343"/>
          </a:xfrm>
        </p:spPr>
        <p:txBody>
          <a:bodyPr>
            <a:normAutofit/>
          </a:bodyPr>
          <a:lstStyle/>
          <a:p>
            <a:pPr algn="ctr"/>
            <a:r>
              <a:rPr lang="en-GB" sz="6000" b="1" dirty="0">
                <a:solidFill>
                  <a:schemeClr val="bg1"/>
                </a:solidFill>
              </a:rPr>
              <a:t>What is the 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92629"/>
            <a:ext cx="12104915" cy="5965371"/>
          </a:xfrm>
        </p:spPr>
        <p:txBody>
          <a:bodyPr>
            <a:noAutofit/>
          </a:bodyPr>
          <a:lstStyle/>
          <a:p>
            <a:pPr marL="0" indent="0">
              <a:buNone/>
            </a:pPr>
            <a:r>
              <a:rPr lang="en-GB" sz="3000" b="1" dirty="0">
                <a:solidFill>
                  <a:schemeClr val="bg1"/>
                </a:solidFill>
              </a:rPr>
              <a:t>This gift brings the virtue of fortitude to perfection, charging it with energy, perseverance and promptness. Moreover, it brings a confidence of success to the virtue. For example, St. Maximilian Kolbe not only had great fortitude to offer promptly his life in exchange for another and to endure a horrible death, but also had the confidence of success that he would overcome the powers of evil and gain everlasting life. </a:t>
            </a:r>
          </a:p>
          <a:p>
            <a:pPr marL="0" indent="0">
              <a:buNone/>
            </a:pPr>
            <a:r>
              <a:rPr lang="en-GB" sz="3000" b="1" dirty="0">
                <a:solidFill>
                  <a:schemeClr val="bg1"/>
                </a:solidFill>
              </a:rPr>
              <a:t>Through the gift of strength, we overcome our fear and are willing to take risks as a follower of Jesus Christ. A person with courage is willing to stand up for what is right in the sight of God, even if it means accepting rejection, verbal abuse, or even physical harm and death. The gift of courage allows people the firmness of mind that is required both in doing good and in enduring evil, especially regarding goods or evils that are difficult, just like Joan of Arc did.</a:t>
            </a:r>
          </a:p>
          <a:p>
            <a:pPr marL="0" indent="0">
              <a:buNone/>
            </a:pPr>
            <a:endParaRPr lang="en-GB" sz="2400" b="1" dirty="0">
              <a:solidFill>
                <a:schemeClr val="bg1"/>
              </a:solidFill>
            </a:endParaRPr>
          </a:p>
        </p:txBody>
      </p:sp>
    </p:spTree>
    <p:extLst>
      <p:ext uri="{BB962C8B-B14F-4D97-AF65-F5344CB8AC3E}">
        <p14:creationId xmlns:p14="http://schemas.microsoft.com/office/powerpoint/2010/main" val="3262251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0"/>
            <a:ext cx="10515600" cy="1110343"/>
          </a:xfrm>
        </p:spPr>
        <p:txBody>
          <a:bodyPr>
            <a:normAutofit/>
          </a:bodyPr>
          <a:lstStyle/>
          <a:p>
            <a:pPr algn="ctr"/>
            <a:r>
              <a:rPr lang="en-GB" sz="6000" b="1" dirty="0">
                <a:solidFill>
                  <a:schemeClr val="bg1"/>
                </a:solidFill>
              </a:rPr>
              <a:t>What is the gift of Strength?</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0" y="892629"/>
            <a:ext cx="12104915" cy="5965371"/>
          </a:xfrm>
        </p:spPr>
        <p:txBody>
          <a:bodyPr>
            <a:noAutofit/>
          </a:bodyPr>
          <a:lstStyle/>
          <a:p>
            <a:pPr marL="0" indent="0">
              <a:buNone/>
            </a:pPr>
            <a:r>
              <a:rPr lang="en-GB" sz="3100" b="1" i="1" dirty="0">
                <a:solidFill>
                  <a:schemeClr val="bg1"/>
                </a:solidFill>
              </a:rPr>
              <a:t>From the book of Psalms (18:1-6.16-19)</a:t>
            </a:r>
          </a:p>
          <a:p>
            <a:pPr marL="0" indent="0">
              <a:buNone/>
            </a:pPr>
            <a:r>
              <a:rPr lang="en-GB" sz="3100" b="1" dirty="0">
                <a:solidFill>
                  <a:schemeClr val="bg1"/>
                </a:solidFill>
              </a:rPr>
              <a:t>1 I love thee, O Lord, my strength.</a:t>
            </a:r>
          </a:p>
          <a:p>
            <a:pPr marL="0" indent="0">
              <a:spcBef>
                <a:spcPts val="0"/>
              </a:spcBef>
              <a:buNone/>
            </a:pPr>
            <a:r>
              <a:rPr lang="en-GB" sz="3100" b="1" dirty="0">
                <a:solidFill>
                  <a:schemeClr val="bg1"/>
                </a:solidFill>
              </a:rPr>
              <a:t>2 The Lord is my rock, and my fortress, and my deliverer,</a:t>
            </a:r>
          </a:p>
          <a:p>
            <a:pPr marL="0" indent="0">
              <a:spcBef>
                <a:spcPts val="0"/>
              </a:spcBef>
              <a:buNone/>
            </a:pPr>
            <a:r>
              <a:rPr lang="en-GB" sz="3100" b="1" dirty="0">
                <a:solidFill>
                  <a:schemeClr val="bg1"/>
                </a:solidFill>
              </a:rPr>
              <a:t>    my God, my rock, in whom I take refuge,</a:t>
            </a:r>
          </a:p>
          <a:p>
            <a:pPr marL="0" indent="0">
              <a:spcBef>
                <a:spcPts val="0"/>
              </a:spcBef>
              <a:buNone/>
            </a:pPr>
            <a:r>
              <a:rPr lang="en-GB" sz="3100" b="1" dirty="0">
                <a:solidFill>
                  <a:schemeClr val="bg1"/>
                </a:solidFill>
              </a:rPr>
              <a:t>    my shield, and the horn of my salvation, my stronghold.</a:t>
            </a:r>
          </a:p>
          <a:p>
            <a:pPr marL="0" indent="0">
              <a:spcBef>
                <a:spcPts val="0"/>
              </a:spcBef>
              <a:buNone/>
            </a:pPr>
            <a:r>
              <a:rPr lang="en-GB" sz="3100" b="1" dirty="0">
                <a:solidFill>
                  <a:schemeClr val="bg1"/>
                </a:solidFill>
              </a:rPr>
              <a:t>3 I call upon the Lord, who is worthy to be praised,</a:t>
            </a:r>
          </a:p>
          <a:p>
            <a:pPr marL="0" indent="0">
              <a:spcBef>
                <a:spcPts val="0"/>
              </a:spcBef>
              <a:buNone/>
            </a:pPr>
            <a:r>
              <a:rPr lang="en-GB" sz="3100" b="1" dirty="0">
                <a:solidFill>
                  <a:schemeClr val="bg1"/>
                </a:solidFill>
              </a:rPr>
              <a:t>    and I am saved from my enemies.</a:t>
            </a:r>
          </a:p>
          <a:p>
            <a:pPr marL="0" indent="0">
              <a:spcBef>
                <a:spcPts val="0"/>
              </a:spcBef>
              <a:buNone/>
            </a:pPr>
            <a:r>
              <a:rPr lang="en-GB" sz="3100" b="1" dirty="0">
                <a:solidFill>
                  <a:schemeClr val="bg1"/>
                </a:solidFill>
              </a:rPr>
              <a:t>4 The cords of death encompassed me,</a:t>
            </a:r>
          </a:p>
          <a:p>
            <a:pPr marL="0" indent="0">
              <a:spcBef>
                <a:spcPts val="0"/>
              </a:spcBef>
              <a:buNone/>
            </a:pPr>
            <a:r>
              <a:rPr lang="en-GB" sz="3100" b="1" dirty="0">
                <a:solidFill>
                  <a:schemeClr val="bg1"/>
                </a:solidFill>
              </a:rPr>
              <a:t>    the torrents of perdition assailed me;</a:t>
            </a:r>
          </a:p>
          <a:p>
            <a:pPr marL="0" indent="0">
              <a:spcBef>
                <a:spcPts val="0"/>
              </a:spcBef>
              <a:buNone/>
            </a:pPr>
            <a:r>
              <a:rPr lang="en-GB" sz="3100" b="1" dirty="0">
                <a:solidFill>
                  <a:schemeClr val="bg1"/>
                </a:solidFill>
              </a:rPr>
              <a:t>5 the cords of Sheol entangled me,</a:t>
            </a:r>
          </a:p>
          <a:p>
            <a:pPr marL="0" indent="0">
              <a:spcBef>
                <a:spcPts val="0"/>
              </a:spcBef>
              <a:buNone/>
            </a:pPr>
            <a:r>
              <a:rPr lang="en-GB" sz="3100" b="1" dirty="0">
                <a:solidFill>
                  <a:schemeClr val="bg1"/>
                </a:solidFill>
              </a:rPr>
              <a:t>    the snares of death confronted me.</a:t>
            </a:r>
          </a:p>
          <a:p>
            <a:pPr marL="0" indent="0">
              <a:spcBef>
                <a:spcPts val="0"/>
              </a:spcBef>
              <a:buNone/>
            </a:pPr>
            <a:r>
              <a:rPr lang="en-GB" sz="3100" b="1" dirty="0">
                <a:solidFill>
                  <a:schemeClr val="bg1"/>
                </a:solidFill>
              </a:rPr>
              <a:t>6 In my distress I called upon the Lord;</a:t>
            </a:r>
          </a:p>
          <a:p>
            <a:pPr marL="0" indent="0">
              <a:spcBef>
                <a:spcPts val="0"/>
              </a:spcBef>
              <a:buNone/>
            </a:pPr>
            <a:r>
              <a:rPr lang="en-GB" sz="3100" b="1" dirty="0">
                <a:solidFill>
                  <a:schemeClr val="bg1"/>
                </a:solidFill>
              </a:rPr>
              <a:t>    to my God I cried for help. From his temple he heard my voice,</a:t>
            </a:r>
          </a:p>
          <a:p>
            <a:pPr marL="0" indent="0">
              <a:buNone/>
            </a:pPr>
            <a:endParaRPr lang="en-GB" sz="2400" b="1" dirty="0">
              <a:solidFill>
                <a:schemeClr val="bg1"/>
              </a:solidFill>
            </a:endParaRPr>
          </a:p>
        </p:txBody>
      </p:sp>
    </p:spTree>
    <p:extLst>
      <p:ext uri="{BB962C8B-B14F-4D97-AF65-F5344CB8AC3E}">
        <p14:creationId xmlns:p14="http://schemas.microsoft.com/office/powerpoint/2010/main" val="3928712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11453</TotalTime>
  <Words>4035</Words>
  <Application>Microsoft Office PowerPoint</Application>
  <PresentationFormat>Widescreen</PresentationFormat>
  <Paragraphs>106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Aptos</vt:lpstr>
      <vt:lpstr>Aptos Display</vt:lpstr>
      <vt:lpstr>Arial</vt:lpstr>
      <vt:lpstr>Calibri</vt:lpstr>
      <vt:lpstr>Office Theme</vt:lpstr>
      <vt:lpstr>Welwyn Garden City Parishes Easter Course</vt:lpstr>
      <vt:lpstr>Welwyn Garden City Parishes Easter Course</vt:lpstr>
      <vt:lpstr>Opening Prayer</vt:lpstr>
      <vt:lpstr>Recap on the Gift of Counsel</vt:lpstr>
      <vt:lpstr>The Gift of Strength</vt:lpstr>
      <vt:lpstr>What is the gift of Strength?</vt:lpstr>
      <vt:lpstr>What is the gift of Strength?</vt:lpstr>
      <vt:lpstr>What is the gift of Strength?</vt:lpstr>
      <vt:lpstr>What is the gift of Strength?</vt:lpstr>
      <vt:lpstr>What is the gift of Strength?</vt:lpstr>
      <vt:lpstr>What is the gift of Strength?</vt:lpstr>
      <vt:lpstr>How does the Gift of Fortitude differ from the Cardinal virtue?</vt:lpstr>
      <vt:lpstr>What fruit does the gift of strength produce in us?</vt:lpstr>
      <vt:lpstr>What fruit does the gift of strength produce in us?</vt:lpstr>
      <vt:lpstr>What fruit does the gift of strength produce in us?</vt:lpstr>
      <vt:lpstr>What fruit does the gift of strength produce in us?</vt:lpstr>
      <vt:lpstr>What fruit does the gift of strength produce in us?</vt:lpstr>
      <vt:lpstr>What fruit does the gift of strength produce in us?</vt:lpstr>
      <vt:lpstr>What fruit does the gift of strength produce in us?</vt:lpstr>
      <vt:lpstr> What obstacles can be removed through the Gift of Fortitude? </vt:lpstr>
      <vt:lpstr> What obstacles can be removed through the Gift of Fortitude? </vt:lpstr>
      <vt:lpstr> What obstacles can be removed through the Gift of Fortitude? </vt:lpstr>
      <vt:lpstr> What obstacles can be removed through the Gift of Fortitude? </vt:lpstr>
      <vt:lpstr>Final Prayer</vt:lpstr>
      <vt:lpstr>Final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the Holy Spirit?  What does it do for me?</dc:title>
  <dc:creator>Marco Salvagnini</dc:creator>
  <cp:lastModifiedBy>Marco Salvagnini</cp:lastModifiedBy>
  <cp:revision>273</cp:revision>
  <dcterms:created xsi:type="dcterms:W3CDTF">2023-03-02T15:43:36Z</dcterms:created>
  <dcterms:modified xsi:type="dcterms:W3CDTF">2024-05-02T17:28:06Z</dcterms:modified>
</cp:coreProperties>
</file>